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8" r:id="rId2"/>
    <p:sldId id="256" r:id="rId3"/>
    <p:sldId id="259" r:id="rId4"/>
    <p:sldId id="264" r:id="rId5"/>
    <p:sldId id="265" r:id="rId6"/>
    <p:sldId id="260" r:id="rId7"/>
    <p:sldId id="266" r:id="rId8"/>
    <p:sldId id="261" r:id="rId9"/>
    <p:sldId id="263" r:id="rId10"/>
    <p:sldId id="275" r:id="rId11"/>
    <p:sldId id="277" r:id="rId12"/>
    <p:sldId id="269" r:id="rId13"/>
    <p:sldId id="257" r:id="rId14"/>
    <p:sldId id="270" r:id="rId15"/>
    <p:sldId id="273" r:id="rId16"/>
    <p:sldId id="271" r:id="rId17"/>
    <p:sldId id="272" r:id="rId18"/>
    <p:sldId id="267" r:id="rId19"/>
    <p:sldId id="274" r:id="rId20"/>
    <p:sldId id="268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3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77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2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86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00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7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394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257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5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CC66E0-5906-4E1A-9619-13484E23AF51}" type="datetimeFigureOut">
              <a:rPr lang="nl-BE" smtClean="0"/>
              <a:t>2019-04-30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243214-E7D4-4E25-86AA-EFC62ADB7C7C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6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Yp1KKWpPp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KoSdT0HgB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rt.be/vrtnws/nl/2018/05/21/microplastics-zijn-overal--hoe-erg-is-de-situatie-voor-mens-en-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m.be/waterloket/de-waterfactuur/de-prijs-van-water" TargetMode="External"/><Relationship Id="rId2" Type="http://schemas.openxmlformats.org/officeDocument/2006/relationships/hyperlink" Target="https://colruyt.collectandgo.be/cogo/nl/branch/380/niet-bruisend-wa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720" y="3051127"/>
            <a:ext cx="6475694" cy="1105967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sresultaat voor mei plasticvrij yes ik doe m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67" y="83124"/>
            <a:ext cx="6743700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kiezen voor kraantjeswater?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J"/>
            </a:pPr>
            <a:r>
              <a:rPr lang="nl-BE" dirty="0" smtClean="0">
                <a:sym typeface="Wingdings" panose="05000000000000000000" pitchFamily="2" charset="2"/>
              </a:rPr>
              <a:t> Kraantjeswater is </a:t>
            </a:r>
            <a:r>
              <a:rPr lang="nl-BE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het goedkoopste water</a:t>
            </a:r>
            <a:r>
              <a:rPr lang="nl-BE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 smtClean="0"/>
              <a:t> </a:t>
            </a:r>
            <a:r>
              <a:rPr lang="nl-BE" sz="3200" dirty="0" smtClean="0"/>
              <a:t>Kraantjeswater is </a:t>
            </a:r>
            <a:r>
              <a:rPr lang="nl-BE" sz="3200" b="1" dirty="0" smtClean="0">
                <a:solidFill>
                  <a:schemeClr val="accent2"/>
                </a:solidFill>
              </a:rPr>
              <a:t>beter voor het milieu</a:t>
            </a:r>
            <a:r>
              <a:rPr lang="nl-BE" sz="3200" dirty="0" smtClean="0"/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 Petflessen recycleren: transporteren, energie om te recycleren, nieuw plastic dopje maken… </a:t>
            </a:r>
            <a:r>
              <a:rPr lang="nl-BE" dirty="0" smtClean="0">
                <a:sym typeface="Wingdings" panose="05000000000000000000" pitchFamily="2" charset="2"/>
              </a:rPr>
              <a:t>(2 wekelijkse PMD-zak</a:t>
            </a:r>
            <a:r>
              <a:rPr lang="nl-BE" dirty="0" smtClean="0">
                <a:sym typeface="Wingdings" panose="05000000000000000000" pitchFamily="2" charset="2"/>
              </a:rPr>
              <a:t>!)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 smtClean="0"/>
              <a:t> Glazen flessen hergebruiken: transporteren, schoonmaken, transporteren, produceren van flessen… </a:t>
            </a:r>
            <a:r>
              <a:rPr lang="nl-BE" dirty="0" smtClean="0"/>
              <a:t>vraagt allemaal veel energie en produceert CO</a:t>
            </a:r>
            <a:r>
              <a:rPr lang="nl-BE" baseline="-25000" dirty="0" smtClean="0"/>
              <a:t>2</a:t>
            </a:r>
            <a:endParaRPr lang="nl-BE" baseline="-25000" dirty="0" smtClean="0"/>
          </a:p>
          <a:p>
            <a:pPr>
              <a:buFont typeface="Wingdings" panose="05000000000000000000" pitchFamily="2" charset="2"/>
              <a:buChar char="J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36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kiezen voor kraantjeswater?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73067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J"/>
            </a:pPr>
            <a:r>
              <a:rPr lang="nl-BE" dirty="0" smtClean="0">
                <a:sym typeface="Wingdings" panose="05000000000000000000" pitchFamily="2" charset="2"/>
              </a:rPr>
              <a:t> Kraantjeswater is het </a:t>
            </a:r>
            <a:r>
              <a:rPr lang="nl-BE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goedkoopste water</a:t>
            </a:r>
            <a:r>
              <a:rPr lang="nl-BE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 smtClean="0"/>
              <a:t> Kraantjeswater is </a:t>
            </a:r>
            <a:r>
              <a:rPr lang="nl-BE" b="1" dirty="0" smtClean="0">
                <a:solidFill>
                  <a:schemeClr val="accent2"/>
                </a:solidFill>
              </a:rPr>
              <a:t>beter voor het milieu</a:t>
            </a:r>
            <a:r>
              <a:rPr lang="nl-BE" dirty="0" smtClean="0"/>
              <a:t>.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sz="4100" dirty="0" smtClean="0">
                <a:sym typeface="Wingdings" panose="05000000000000000000" pitchFamily="2" charset="2"/>
              </a:rPr>
              <a:t>Kraantjeswater is </a:t>
            </a:r>
            <a:r>
              <a:rPr lang="nl-BE" sz="41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veilig</a:t>
            </a:r>
            <a:r>
              <a:rPr lang="nl-BE" sz="4100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smtClean="0">
                <a:sym typeface="Wingdings" panose="05000000000000000000" pitchFamily="2" charset="2"/>
              </a:rPr>
              <a:t>continu </a:t>
            </a:r>
            <a:r>
              <a:rPr lang="nl-BE" b="1" dirty="0" smtClean="0">
                <a:sym typeface="Wingdings" panose="05000000000000000000" pitchFamily="2" charset="2"/>
              </a:rPr>
              <a:t>gecontroleerd </a:t>
            </a:r>
            <a:r>
              <a:rPr lang="nl-BE" dirty="0" smtClean="0"/>
              <a:t>op </a:t>
            </a:r>
            <a:r>
              <a:rPr lang="nl-BE" dirty="0" smtClean="0"/>
              <a:t>aanwezigheid </a:t>
            </a:r>
            <a:r>
              <a:rPr lang="nl-BE" dirty="0"/>
              <a:t>van 61 chemische </a:t>
            </a:r>
            <a:r>
              <a:rPr lang="nl-BE" dirty="0" smtClean="0"/>
              <a:t>stoffen </a:t>
            </a:r>
            <a:r>
              <a:rPr lang="nl-BE" dirty="0"/>
              <a:t>en zware </a:t>
            </a:r>
            <a:r>
              <a:rPr lang="nl-BE" dirty="0" smtClean="0"/>
              <a:t>metalen, op biologische zuiverheid </a:t>
            </a:r>
            <a:endParaRPr lang="nl-B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BE" dirty="0" smtClean="0"/>
              <a:t> Uit </a:t>
            </a:r>
            <a:r>
              <a:rPr lang="nl-BE" dirty="0"/>
              <a:t>een recente test van </a:t>
            </a:r>
            <a:r>
              <a:rPr lang="nl-BE" i="1" dirty="0"/>
              <a:t>Test Aankoop</a:t>
            </a:r>
            <a:r>
              <a:rPr lang="nl-BE" dirty="0"/>
              <a:t> bleek </a:t>
            </a:r>
            <a:r>
              <a:rPr lang="nl-BE" dirty="0" smtClean="0"/>
              <a:t>dat </a:t>
            </a:r>
            <a:r>
              <a:rPr lang="nl-BE" dirty="0"/>
              <a:t>één op de vier merken van flessenwater niet geschikt is voor dagelijkse consumptie vanwege het te hoge fluor-, sulfaat- en/of natriumgehalte. </a:t>
            </a:r>
            <a:endParaRPr lang="nl-B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BE" dirty="0"/>
              <a:t> </a:t>
            </a:r>
            <a:r>
              <a:rPr lang="nl-BE" dirty="0" smtClean="0"/>
              <a:t>eens geopend bestaat de kans dat flessenwater teveel bacteriën </a:t>
            </a:r>
            <a:r>
              <a:rPr lang="nl-BE" dirty="0"/>
              <a:t>bevat wanneer het te warm of te lang wordt </a:t>
            </a:r>
            <a:r>
              <a:rPr lang="nl-BE" dirty="0" smtClean="0"/>
              <a:t>bewaard (geopende </a:t>
            </a:r>
            <a:r>
              <a:rPr lang="nl-BE" dirty="0"/>
              <a:t>flessen </a:t>
            </a:r>
            <a:r>
              <a:rPr lang="nl-BE" dirty="0" smtClean="0"/>
              <a:t>best bewaren bij 4°C </a:t>
            </a:r>
            <a:r>
              <a:rPr lang="nl-BE" dirty="0"/>
              <a:t>en </a:t>
            </a:r>
            <a:r>
              <a:rPr lang="nl-BE" dirty="0" smtClean="0"/>
              <a:t>niet </a:t>
            </a:r>
            <a:r>
              <a:rPr lang="nl-BE" dirty="0"/>
              <a:t>langer dan 24 </a:t>
            </a:r>
            <a:r>
              <a:rPr lang="nl-BE" dirty="0" smtClean="0"/>
              <a:t>uur)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Aan leidingwater wordt een </a:t>
            </a:r>
            <a:r>
              <a:rPr lang="nl-BE" b="1" dirty="0"/>
              <a:t>minieme hoeveelheid chloor</a:t>
            </a:r>
            <a:r>
              <a:rPr lang="nl-BE" dirty="0"/>
              <a:t> (maximaal 0.25 mg/l) toegevoegd om te beletten dat ziektekiemen door het water verspreid </a:t>
            </a:r>
            <a:r>
              <a:rPr lang="nl-BE" dirty="0" smtClean="0"/>
              <a:t>worden (= heel </a:t>
            </a:r>
            <a:r>
              <a:rPr lang="nl-BE" dirty="0"/>
              <a:t>weinig en niet </a:t>
            </a:r>
            <a:r>
              <a:rPr lang="nl-BE" dirty="0" smtClean="0"/>
              <a:t>schadelijk)</a:t>
            </a:r>
            <a:endParaRPr lang="nl-BE" dirty="0"/>
          </a:p>
          <a:p>
            <a:pPr marL="0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J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12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19529" cy="1499616"/>
          </a:xfrm>
        </p:spPr>
        <p:txBody>
          <a:bodyPr/>
          <a:lstStyle/>
          <a:p>
            <a:r>
              <a:rPr lang="nl-BE" dirty="0" smtClean="0"/>
              <a:t>Stop recycleren! Of toch deels…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https://www.youtube.com/watch?v=-</a:t>
            </a:r>
            <a:r>
              <a:rPr lang="nl-BE" dirty="0" smtClean="0">
                <a:hlinkClick r:id="rId2"/>
              </a:rPr>
              <a:t>Yp1KKWpPpU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98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4376" t="13412" r="25510" b="17037"/>
          <a:stretch/>
        </p:blipFill>
        <p:spPr>
          <a:xfrm>
            <a:off x="1710048" y="273708"/>
            <a:ext cx="8419604" cy="657298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85059" y="2434443"/>
            <a:ext cx="46313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1</a:t>
            </a:r>
            <a:endParaRPr lang="nl-BE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6458198" y="2513769"/>
            <a:ext cx="46313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2</a:t>
            </a:r>
            <a:endParaRPr lang="nl-BE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2185059" y="4005292"/>
            <a:ext cx="46313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3</a:t>
            </a:r>
            <a:endParaRPr lang="nl-BE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6458198" y="4005291"/>
            <a:ext cx="46313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4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2267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kunnen wij doen?</a:t>
            </a:r>
            <a:br>
              <a:rPr lang="nl-BE" dirty="0" smtClean="0"/>
            </a:br>
            <a:r>
              <a:rPr lang="nl-BE" dirty="0" smtClean="0">
                <a:solidFill>
                  <a:schemeClr val="accent2"/>
                </a:solidFill>
              </a:rPr>
              <a:t>op school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J"/>
            </a:pP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smtClean="0">
                <a:sym typeface="Wingdings" panose="05000000000000000000" pitchFamily="2" charset="2"/>
              </a:rPr>
              <a:t>Geen petflessen</a:t>
            </a:r>
            <a:r>
              <a:rPr lang="nl-BE" dirty="0" smtClean="0">
                <a:sym typeface="Wingdings" panose="05000000000000000000" pitchFamily="2" charset="2"/>
              </a:rPr>
              <a:t> meer kopen of gebruiken. Gebruik een </a:t>
            </a:r>
            <a:r>
              <a:rPr lang="nl-BE" dirty="0" err="1" smtClean="0">
                <a:sym typeface="Wingdings" panose="05000000000000000000" pitchFamily="2" charset="2"/>
              </a:rPr>
              <a:t>hervulbare</a:t>
            </a:r>
            <a:r>
              <a:rPr lang="nl-BE" dirty="0" smtClean="0">
                <a:sym typeface="Wingdings" panose="05000000000000000000" pitchFamily="2" charset="2"/>
              </a:rPr>
              <a:t> fles. Ga naar de refter en vul daar (gratis!) je fles bij na de les LO, na het middagmaal, tijdens de pauze…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 smtClean="0"/>
              <a:t> Gebruik </a:t>
            </a:r>
            <a:r>
              <a:rPr lang="nl-BE" b="1" dirty="0" smtClean="0"/>
              <a:t>geen plastic of aluminium folie</a:t>
            </a:r>
            <a:r>
              <a:rPr lang="nl-BE" dirty="0" smtClean="0"/>
              <a:t> meer (deze worden alleen maar verbrand </a:t>
            </a:r>
            <a:r>
              <a:rPr lang="nl-BE" dirty="0" smtClean="0"/>
              <a:t>voor </a:t>
            </a:r>
            <a:r>
              <a:rPr lang="nl-BE" dirty="0" smtClean="0"/>
              <a:t>Maldegem!). Kies voor een brooddoos, een broodzak of een </a:t>
            </a:r>
            <a:r>
              <a:rPr lang="nl-BE" dirty="0" err="1" smtClean="0"/>
              <a:t>boc’n’roll</a:t>
            </a:r>
            <a:r>
              <a:rPr lang="nl-BE" dirty="0" smtClean="0"/>
              <a:t>.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Eet </a:t>
            </a:r>
            <a:r>
              <a:rPr lang="nl-BE" b="1" dirty="0" smtClean="0"/>
              <a:t>zo weinig mogelijk apart verpakte</a:t>
            </a:r>
            <a:r>
              <a:rPr lang="nl-BE" dirty="0" smtClean="0"/>
              <a:t> koekjes.</a:t>
            </a:r>
            <a:endParaRPr lang="nl-BE" dirty="0"/>
          </a:p>
        </p:txBody>
      </p:sp>
      <p:pic>
        <p:nvPicPr>
          <p:cNvPr id="3074" name="Picture 2" descr="Roll'eat Boc'n Roll E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07971"/>
            <a:ext cx="3687062" cy="32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kunnen wij doen?</a:t>
            </a:r>
            <a:br>
              <a:rPr lang="nl-BE" dirty="0" smtClean="0"/>
            </a:br>
            <a:r>
              <a:rPr lang="nl-BE" dirty="0" smtClean="0">
                <a:solidFill>
                  <a:schemeClr val="accent2"/>
                </a:solidFill>
              </a:rPr>
              <a:t>In huis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J"/>
            </a:pP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geen </a:t>
            </a:r>
            <a:r>
              <a:rPr lang="nl-BE" dirty="0" smtClean="0">
                <a:sym typeface="Wingdings" panose="05000000000000000000" pitchFamily="2" charset="2"/>
              </a:rPr>
              <a:t>plastic zak meer in de </a:t>
            </a:r>
            <a:r>
              <a:rPr lang="nl-BE" dirty="0" smtClean="0">
                <a:sym typeface="Wingdings" panose="05000000000000000000" pitchFamily="2" charset="2"/>
              </a:rPr>
              <a:t>pedaalemmer</a:t>
            </a:r>
            <a:endParaRPr lang="nl-B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J"/>
            </a:pPr>
            <a:r>
              <a:rPr lang="nl-BE" dirty="0" smtClean="0"/>
              <a:t> poetsen met een stuk schoonmaakzeep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afwassen met vaatdoek, geen sponsjes meer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kledij wassen met waspoeder of </a:t>
            </a:r>
            <a:r>
              <a:rPr lang="nl-BE" dirty="0" err="1" smtClean="0"/>
              <a:t>wasnoten</a:t>
            </a:r>
            <a:endParaRPr lang="nl-BE" dirty="0" smtClean="0"/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eten in de koelkast in potjes,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   afdekken </a:t>
            </a:r>
            <a:r>
              <a:rPr lang="nl-BE" dirty="0" smtClean="0"/>
              <a:t>met bord of bijenwas</a:t>
            </a:r>
            <a:endParaRPr lang="nl-BE" dirty="0"/>
          </a:p>
        </p:txBody>
      </p:sp>
      <p:pic>
        <p:nvPicPr>
          <p:cNvPr id="1028" name="Picture 4" descr="De bronafbeelding bekij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3473" r="9895" b="2842"/>
          <a:stretch/>
        </p:blipFill>
        <p:spPr bwMode="auto">
          <a:xfrm>
            <a:off x="6393259" y="2881659"/>
            <a:ext cx="3154502" cy="389499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e bronafbeelding bekij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52" y="104622"/>
            <a:ext cx="3493602" cy="349360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kunnen wij doen?</a:t>
            </a:r>
            <a:br>
              <a:rPr lang="nl-BE" dirty="0" smtClean="0"/>
            </a:br>
            <a:r>
              <a:rPr lang="nl-BE" dirty="0" smtClean="0">
                <a:solidFill>
                  <a:schemeClr val="accent2"/>
                </a:solidFill>
              </a:rPr>
              <a:t>In de badkamer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J"/>
            </a:pPr>
            <a:r>
              <a:rPr lang="nl-BE" dirty="0" smtClean="0">
                <a:sym typeface="Wingdings" panose="05000000000000000000" pitchFamily="2" charset="2"/>
              </a:rPr>
              <a:t> handen wassen met stuk zeep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 smtClean="0"/>
              <a:t> </a:t>
            </a:r>
            <a:r>
              <a:rPr lang="nl-BE" dirty="0" err="1" smtClean="0"/>
              <a:t>oorlepeltje</a:t>
            </a:r>
            <a:r>
              <a:rPr lang="nl-BE" dirty="0" smtClean="0"/>
              <a:t> of bamboe wattenstaafjes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shampoobar 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 smtClean="0"/>
              <a:t> tandpastapoeder of tabletjes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tandenborstel uit bamboe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solide deodorant of in houten koker</a:t>
            </a:r>
          </a:p>
          <a:p>
            <a:pPr>
              <a:buFont typeface="Wingdings" panose="05000000000000000000" pitchFamily="2" charset="2"/>
              <a:buChar char="J"/>
            </a:pPr>
            <a:endParaRPr lang="nl-BE" dirty="0"/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383" y="291301"/>
            <a:ext cx="1643634" cy="16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 bronafbeelding bekij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012" y="1934935"/>
            <a:ext cx="3300005" cy="247152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bronafbeelding bekij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46" y="4524499"/>
            <a:ext cx="2851912" cy="213592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 bronafbeelding bekijk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38" y="1934935"/>
            <a:ext cx="2454234" cy="245423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kunnen wij doen? </a:t>
            </a:r>
            <a:br>
              <a:rPr lang="nl-BE" dirty="0" smtClean="0"/>
            </a:br>
            <a:r>
              <a:rPr lang="nl-BE" dirty="0" smtClean="0">
                <a:solidFill>
                  <a:schemeClr val="accent2"/>
                </a:solidFill>
              </a:rPr>
              <a:t>In de winkel, bij de bakker…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J"/>
            </a:pPr>
            <a:r>
              <a:rPr lang="nl-BE" dirty="0" smtClean="0">
                <a:sym typeface="Wingdings" panose="05000000000000000000" pitchFamily="2" charset="2"/>
              </a:rPr>
              <a:t> weiger plastic zakjes (markt, bakker, apotheek…)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 smtClean="0"/>
              <a:t> weiger rietjes of gebruik metalen/herbruikbare rietjes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gebruik een boodschappenmand of boodschappentas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koop geen voorverpakte groenten en fruit, gebruik katoenen zakjes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gebruik een broodzak uit katoen (bakker)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nl-BE" dirty="0"/>
              <a:t> </a:t>
            </a:r>
            <a:r>
              <a:rPr lang="nl-BE" dirty="0" smtClean="0"/>
              <a:t>weiger een zakje bij de frituur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67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9" y="212487"/>
            <a:ext cx="9284642" cy="6557539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47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app om je te helpen</a:t>
            </a:r>
            <a:endParaRPr lang="nl-BE" dirty="0"/>
          </a:p>
        </p:txBody>
      </p:sp>
      <p:pic>
        <p:nvPicPr>
          <p:cNvPr id="2050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20" y="1877014"/>
            <a:ext cx="8137135" cy="53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my little plastic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690271"/>
            <a:ext cx="7833523" cy="48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690271"/>
            <a:ext cx="2663592" cy="53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Mei plasticvrij?</a:t>
            </a:r>
            <a:br>
              <a:rPr lang="nl-BE" dirty="0" smtClean="0"/>
            </a:br>
            <a:r>
              <a:rPr lang="nl-BE" dirty="0" smtClean="0"/>
              <a:t>Wij plasticvrij!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3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78608" cy="1499616"/>
          </a:xfrm>
        </p:spPr>
        <p:txBody>
          <a:bodyPr>
            <a:normAutofit/>
          </a:bodyPr>
          <a:lstStyle/>
          <a:p>
            <a:r>
              <a:rPr lang="nl-BE" dirty="0" smtClean="0"/>
              <a:t>Wie doet mee aan onze </a:t>
            </a:r>
            <a:br>
              <a:rPr lang="nl-BE" dirty="0" smtClean="0"/>
            </a:br>
            <a:r>
              <a:rPr lang="nl-BE" b="1" dirty="0" err="1" smtClean="0">
                <a:solidFill>
                  <a:schemeClr val="accent4"/>
                </a:solidFill>
              </a:rPr>
              <a:t>klimmar</a:t>
            </a:r>
            <a:r>
              <a:rPr lang="nl-BE" b="1" dirty="0" smtClean="0">
                <a:solidFill>
                  <a:schemeClr val="accent4"/>
                </a:solidFill>
              </a:rPr>
              <a:t>-mei-plasticvrij-uitdaging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94" t="22471" r="29609" b="12028"/>
          <a:stretch/>
        </p:blipFill>
        <p:spPr>
          <a:xfrm>
            <a:off x="1808018" y="2067791"/>
            <a:ext cx="7242464" cy="45616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37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grootste soep ter wereld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>
                <a:hlinkClick r:id="rId2"/>
              </a:rPr>
              <a:t>https://www.youtube.com/watch?v=bKoSdT0HgBI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59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plastic quiz (1</a:t>
            </a:r>
            <a:r>
              <a:rPr lang="nl-BE" baseline="30000" dirty="0" smtClean="0"/>
              <a:t>e</a:t>
            </a:r>
            <a:r>
              <a:rPr lang="nl-BE" dirty="0" smtClean="0"/>
              <a:t> graad)</a:t>
            </a:r>
            <a:endParaRPr lang="nl-BE" dirty="0"/>
          </a:p>
        </p:txBody>
      </p:sp>
      <p:pic>
        <p:nvPicPr>
          <p:cNvPr id="2050" name="Picture 2" descr="Afbeeldingsresultaat voor quiz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787235"/>
            <a:ext cx="5179245" cy="5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plastic quiz (2</a:t>
            </a:r>
            <a:r>
              <a:rPr lang="nl-BE" baseline="30000" dirty="0" smtClean="0"/>
              <a:t>e</a:t>
            </a:r>
            <a:r>
              <a:rPr lang="nl-BE" dirty="0" smtClean="0"/>
              <a:t> graad)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128" y="2084832"/>
            <a:ext cx="7151511" cy="4022725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1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er echt aan de hand?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>
                <a:hlinkClick r:id="rId2"/>
              </a:rPr>
              <a:t>https://www.vrt.be/vrtnws/nl/2018/05/21/microplastics-zijn-overal--hoe-erg-is-de-situatie-voor-mens-en-d/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80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kunnen wij doen? </a:t>
            </a:r>
            <a:br>
              <a:rPr lang="nl-BE" dirty="0" smtClean="0"/>
            </a:br>
            <a:r>
              <a:rPr lang="nl-BE" dirty="0" smtClean="0"/>
              <a:t>Tijd voor actie!</a:t>
            </a:r>
            <a:endParaRPr lang="nl-BE" dirty="0"/>
          </a:p>
        </p:txBody>
      </p:sp>
      <p:pic>
        <p:nvPicPr>
          <p:cNvPr id="1026" name="Picture 2" descr="Afbeeldingsresultaat voor yes we c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072957"/>
            <a:ext cx="6816436" cy="454429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grote smaaktest</a:t>
            </a:r>
            <a:endParaRPr lang="nl-BE" dirty="0"/>
          </a:p>
        </p:txBody>
      </p:sp>
      <p:pic>
        <p:nvPicPr>
          <p:cNvPr id="2050" name="Picture 2" descr="Afbeeldingsresultaat voor blind taste tes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6458" r="3425" b="7528"/>
          <a:stretch/>
        </p:blipFill>
        <p:spPr bwMode="auto">
          <a:xfrm>
            <a:off x="7852416" y="255545"/>
            <a:ext cx="4118994" cy="20200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water taste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0" y="2414503"/>
            <a:ext cx="6896100" cy="40227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kiezen voor kraantjeswater?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48500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J"/>
            </a:pP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sz="3200" dirty="0" smtClean="0">
                <a:sym typeface="Wingdings" panose="05000000000000000000" pitchFamily="2" charset="2"/>
              </a:rPr>
              <a:t>Kraantjeswater is het </a:t>
            </a:r>
            <a:r>
              <a:rPr lang="nl-BE" sz="32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goedkoopste water</a:t>
            </a:r>
            <a:r>
              <a:rPr lang="nl-BE" sz="3200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l-BE" sz="2000" dirty="0" smtClean="0"/>
              <a:t>(</a:t>
            </a:r>
            <a:r>
              <a:rPr lang="nl-BE" sz="2000" dirty="0">
                <a:hlinkClick r:id="rId2"/>
              </a:rPr>
              <a:t>https://</a:t>
            </a:r>
            <a:r>
              <a:rPr lang="nl-BE" sz="2000" dirty="0" smtClean="0">
                <a:hlinkClick r:id="rId2"/>
              </a:rPr>
              <a:t>colruyt.collectandgo.be/cogo/nl/branch/380/niet-bruisend-water</a:t>
            </a:r>
            <a:r>
              <a:rPr lang="nl-BE" sz="2000" dirty="0" smtClean="0"/>
              <a:t> en </a:t>
            </a:r>
            <a:r>
              <a:rPr lang="nl-BE" sz="2000" dirty="0">
                <a:hlinkClick r:id="rId3"/>
              </a:rPr>
              <a:t>https://www.vmm.be/waterloket/de-waterfactuur/de-prijs-van-water</a:t>
            </a:r>
            <a:r>
              <a:rPr lang="nl-BE" sz="2000" dirty="0" smtClean="0"/>
              <a:t>)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30229"/>
              </p:ext>
            </p:extLst>
          </p:nvPr>
        </p:nvGraphicFramePr>
        <p:xfrm>
          <a:off x="1024128" y="3543808"/>
          <a:ext cx="422728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merk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prijs/liter</a:t>
                      </a:r>
                      <a:endParaRPr lang="nl-B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Boni </a:t>
                      </a:r>
                      <a:r>
                        <a:rPr lang="nl-BE" dirty="0" err="1" smtClean="0"/>
                        <a:t>selection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€ 0,45</a:t>
                      </a:r>
                      <a:endParaRPr lang="nl-B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Spa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€ 0,60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Evian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€ 0,70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Chaudfontaine (glas)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€ 0,65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Vittel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€ 0,68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Contrex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€ 0,73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Everyday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€ 0,18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371605" y="3596007"/>
            <a:ext cx="6266213" cy="2862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BE" b="1" dirty="0" smtClean="0"/>
              <a:t>Prijs kraantjeswater Maldegem</a:t>
            </a:r>
          </a:p>
          <a:p>
            <a:pPr>
              <a:lnSpc>
                <a:spcPct val="200000"/>
              </a:lnSpc>
            </a:pPr>
            <a:r>
              <a:rPr lang="nl-BE" dirty="0" smtClean="0"/>
              <a:t>€ 3,87/m³ </a:t>
            </a:r>
            <a:r>
              <a:rPr lang="nl-BE" dirty="0" smtClean="0">
                <a:sym typeface="Wingdings" panose="05000000000000000000" pitchFamily="2" charset="2"/>
              </a:rPr>
              <a:t> € 0,00387/liter!</a:t>
            </a:r>
          </a:p>
          <a:p>
            <a:pPr>
              <a:lnSpc>
                <a:spcPct val="200000"/>
              </a:lnSpc>
            </a:pPr>
            <a:endParaRPr lang="nl-BE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200 </a:t>
            </a:r>
            <a:r>
              <a:rPr lang="nl-BE" dirty="0" smtClean="0">
                <a:sym typeface="Wingdings" panose="05000000000000000000" pitchFamily="2" charset="2"/>
              </a:rPr>
              <a:t>l kraantjeswater voor 1 l </a:t>
            </a:r>
            <a:r>
              <a:rPr lang="nl-BE" dirty="0" err="1" smtClean="0">
                <a:sym typeface="Wingdings" panose="05000000000000000000" pitchFamily="2" charset="2"/>
              </a:rPr>
              <a:t>Contrex</a:t>
            </a:r>
            <a:r>
              <a:rPr lang="nl-BE" dirty="0" smtClean="0">
                <a:sym typeface="Wingdings" panose="05000000000000000000" pitchFamily="2" charset="2"/>
              </a:rPr>
              <a:t> (= 2 volle baden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200 dagen één liter per dag kraantjeswater = 1 fles </a:t>
            </a:r>
            <a:r>
              <a:rPr lang="nl-BE" dirty="0" err="1" smtClean="0">
                <a:sym typeface="Wingdings" panose="05000000000000000000" pitchFamily="2" charset="2"/>
              </a:rPr>
              <a:t>Contrex</a:t>
            </a:r>
            <a:endParaRPr lang="nl-B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5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</TotalTime>
  <Words>486</Words>
  <Application>Microsoft Office PowerPoint</Application>
  <PresentationFormat>Breedbeeld</PresentationFormat>
  <Paragraphs>77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Tw Cen MT</vt:lpstr>
      <vt:lpstr>Tw Cen MT Condensed</vt:lpstr>
      <vt:lpstr>Wingdings</vt:lpstr>
      <vt:lpstr>Wingdings 3</vt:lpstr>
      <vt:lpstr>Integraal</vt:lpstr>
      <vt:lpstr>PowerPoint-presentatie</vt:lpstr>
      <vt:lpstr>Mei plasticvrij? Wij plasticvrij!</vt:lpstr>
      <vt:lpstr>De grootste soep ter wereld</vt:lpstr>
      <vt:lpstr>De plastic quiz (1e graad)</vt:lpstr>
      <vt:lpstr>De plastic quiz (2e graad)</vt:lpstr>
      <vt:lpstr>Wat is er echt aan de hand?</vt:lpstr>
      <vt:lpstr>Wat kunnen wij doen?  Tijd voor actie!</vt:lpstr>
      <vt:lpstr>De grote smaaktest</vt:lpstr>
      <vt:lpstr>Waarom kiezen voor kraantjeswater?</vt:lpstr>
      <vt:lpstr>Waarom kiezen voor kraantjeswater?</vt:lpstr>
      <vt:lpstr>Waarom kiezen voor kraantjeswater?</vt:lpstr>
      <vt:lpstr>Stop recycleren! Of toch deels…</vt:lpstr>
      <vt:lpstr>PowerPoint-presentatie</vt:lpstr>
      <vt:lpstr>Wat kunnen wij doen? op school</vt:lpstr>
      <vt:lpstr>Wat kunnen wij doen? In huis</vt:lpstr>
      <vt:lpstr>Wat kunnen wij doen? In de badkamer</vt:lpstr>
      <vt:lpstr>Wat kunnen wij doen?  In de winkel, bij de bakker…</vt:lpstr>
      <vt:lpstr>PowerPoint-presentatie</vt:lpstr>
      <vt:lpstr>Een app om je te helpen</vt:lpstr>
      <vt:lpstr>Wie doet mee aan onze  klimmar-mei-plasticvrij-uitdaging?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De Groote</dc:creator>
  <cp:lastModifiedBy>leerkracht</cp:lastModifiedBy>
  <cp:revision>18</cp:revision>
  <dcterms:created xsi:type="dcterms:W3CDTF">2019-04-17T18:45:00Z</dcterms:created>
  <dcterms:modified xsi:type="dcterms:W3CDTF">2019-04-30T08:05:26Z</dcterms:modified>
</cp:coreProperties>
</file>